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>
        <p:scale>
          <a:sx n="75" d="100"/>
          <a:sy n="75" d="100"/>
        </p:scale>
        <p:origin x="148" y="-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2960" y="758952"/>
            <a:ext cx="75438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5038" y="4455621"/>
            <a:ext cx="75438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fi-FI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625982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6995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414779"/>
            <a:ext cx="1971675" cy="5757421"/>
          </a:xfrm>
        </p:spPr>
        <p:txBody>
          <a:bodyPr vert="eaVert"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414779"/>
            <a:ext cx="5800725" cy="5757420"/>
          </a:xfrm>
        </p:spPr>
        <p:txBody>
          <a:bodyPr vert="eaVert" lIns="45720" tIns="0" rIns="45720" bIns="0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53829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23897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Osan ylätunnist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758952"/>
            <a:ext cx="75438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4453128"/>
            <a:ext cx="75438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95307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845734"/>
            <a:ext cx="3703320" cy="4023360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440" y="1845736"/>
            <a:ext cx="3703320" cy="4023359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63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2960" y="2582334"/>
            <a:ext cx="3703320" cy="3286760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44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2582334"/>
            <a:ext cx="3703320" cy="3286760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3003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73643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67612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3" y="0"/>
            <a:ext cx="3038093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3030053" y="0"/>
            <a:ext cx="48006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594359"/>
            <a:ext cx="24003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60237" y="731520"/>
            <a:ext cx="5009393" cy="5257800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926080"/>
            <a:ext cx="24003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49134" y="6459786"/>
            <a:ext cx="1963883" cy="365125"/>
          </a:xfrm>
        </p:spPr>
        <p:txBody>
          <a:bodyPr/>
          <a:lstStyle>
            <a:lvl1pPr algn="l">
              <a:defRPr/>
            </a:lvl1pPr>
          </a:lstStyle>
          <a:p>
            <a:fld id="{5BCAD085-E8A6-8845-BD4E-CB4CCA059FC4}" type="datetimeFigureOut">
              <a:rPr lang="en-US" smtClean="0"/>
              <a:t>10/21/2025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600450" y="6459786"/>
            <a:ext cx="348615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81733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9141619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2" y="491507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5074920"/>
            <a:ext cx="7589520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" y="0"/>
            <a:ext cx="9143989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2959" y="5907024"/>
            <a:ext cx="7589520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86588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6400800"/>
            <a:ext cx="9144001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5"/>
            <a:ext cx="9144001" cy="6599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59" y="1845734"/>
            <a:ext cx="7543801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2961" y="6459786"/>
            <a:ext cx="18542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10/21/2025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64639" y="6459786"/>
            <a:ext cx="36171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425344" y="6459786"/>
            <a:ext cx="98401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895149" y="1737845"/>
            <a:ext cx="74752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939041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FA4CD5CB-D209-4D70-8CA4-629731C592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33431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05832" y="639097"/>
            <a:ext cx="2551471" cy="3686015"/>
          </a:xfrm>
        </p:spPr>
        <p:txBody>
          <a:bodyPr>
            <a:normAutofit/>
          </a:bodyPr>
          <a:lstStyle/>
          <a:p>
            <a:r>
              <a:rPr lang="fi-FI" sz="3600"/>
              <a:t>Palvelukysely 2025 – Tiivistelmä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105832" y="4455621"/>
            <a:ext cx="2563493" cy="1238616"/>
          </a:xfrm>
        </p:spPr>
        <p:txBody>
          <a:bodyPr>
            <a:normAutofit/>
          </a:bodyPr>
          <a:lstStyle/>
          <a:p>
            <a:r>
              <a:rPr lang="fi-FI" sz="1700">
                <a:solidFill>
                  <a:schemeClr val="tx1">
                    <a:lumMod val="85000"/>
                    <a:lumOff val="15000"/>
                  </a:schemeClr>
                </a:solidFill>
              </a:rPr>
              <a:t>Koskella koettu hyvinvointi, palvelut ja kehitystoiveet</a:t>
            </a:r>
          </a:p>
        </p:txBody>
      </p:sp>
      <p:pic>
        <p:nvPicPr>
          <p:cNvPr id="5" name="Kuva 4" descr="Kuva, joka sisältää kohteen käsiala, Fontti, muotoilu&#10;&#10;Tekoälyllä luotu sisältö voi olla virheellistä.">
            <a:extLst>
              <a:ext uri="{FF2B5EF4-FFF2-40B4-BE49-F238E27FC236}">
                <a16:creationId xmlns:a16="http://schemas.microsoft.com/office/drawing/2014/main" id="{3C03782A-5F9A-093E-F2E6-EB51CBB97DE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6820" y="640081"/>
            <a:ext cx="5041520" cy="5054156"/>
          </a:xfrm>
          <a:prstGeom prst="rect">
            <a:avLst/>
          </a:prstGeom>
        </p:spPr>
      </p:pic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5C6A2BAE-B461-4B55-8E1F-0722ABDD13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6156978" y="4343400"/>
            <a:ext cx="2400300" cy="0"/>
          </a:xfrm>
          <a:prstGeom prst="line">
            <a:avLst/>
          </a:prstGeom>
          <a:ln w="6350">
            <a:solidFill>
              <a:schemeClr val="tx2">
                <a:alpha val="9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angle 13">
            <a:extLst>
              <a:ext uri="{FF2B5EF4-FFF2-40B4-BE49-F238E27FC236}">
                <a16:creationId xmlns:a16="http://schemas.microsoft.com/office/drawing/2014/main" id="{B4C27B90-DF2B-4D00-BA07-18ED774CD2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" y="6334316"/>
            <a:ext cx="9143989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fi-FI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93ACC25-C262-417A-8AA9-0641C772BDB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400800"/>
            <a:ext cx="9144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fi-FI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Yleiskuva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176 vastaajaa, joista 73 % naisia ja suurin ikäryhmä 61–75 v (31 %)</a:t>
            </a:r>
          </a:p>
          <a:p>
            <a:r>
              <a:t>• 72 % tyytyväisiä kunnan palveluihin</a:t>
            </a:r>
          </a:p>
          <a:p>
            <a:r>
              <a:t>• Tärkeimmät hyvinvointitekijät: terveyspalvelut, liikunta, kirjasto, luonto ja yhteisöllisyys</a:t>
            </a:r>
          </a:p>
          <a:p>
            <a:r>
              <a:t>• Turvallisuuden tunne vahva (4,4/5)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Liikunta ja virkistys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91 % pitää virkistysalueita riittävinä</a:t>
            </a:r>
          </a:p>
          <a:p>
            <a:r>
              <a:t>• 89 % harrastaa liikuntaa, useimmiten itsenäisesti (56 %)</a:t>
            </a:r>
          </a:p>
          <a:p>
            <a:r>
              <a:t>• Toiveita: uimahalli, vesijumppa, tanssilliset lajit, turvallisemmat pyörätiet</a:t>
            </a:r>
          </a:p>
          <a:p>
            <a:r>
              <a:t>• 58 % löytää mieluisan liikuntamuodon kunnasta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Kulttuuri ja vapaa-aika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63 % käy joskus konserteissa tai teatterissa</a:t>
            </a:r>
          </a:p>
          <a:p>
            <a:r>
              <a:t>• 86 % käyttää kirjastoa</a:t>
            </a:r>
          </a:p>
          <a:p>
            <a:r>
              <a:t>• Suosituimmat tapahtumat: kulttuuri (62 %), hyvinvointi (59 %), liikunta (52 %)</a:t>
            </a:r>
          </a:p>
          <a:p>
            <a:r>
              <a:t>• Taidevintin ja muiden kulttuuripalveluiden kehittäminen tärkeää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Ikäryhmät ja osallisuus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44 % kokee eri ikäryhmät huomioiduiksi tasapuolisesti</a:t>
            </a:r>
          </a:p>
          <a:p>
            <a:r>
              <a:t>• Nuoret ja työikäiset kokevat jäävänsä vähemmälle huomiolle</a:t>
            </a:r>
          </a:p>
          <a:p>
            <a:r>
              <a:t>• 30 % kokee voivansa vaikuttaa kunnan asioihin</a:t>
            </a:r>
          </a:p>
          <a:p>
            <a:r>
              <a:t>• Toive: lisää osallistumismahdollisuuksia ja tiedottamista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Viestintä ja digituki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Tiedonlähteet: Meidän Koski Tl -lehti (74 %), some (51 %), verkkosivut (36 %)</a:t>
            </a:r>
          </a:p>
          <a:p>
            <a:r>
              <a:t>• 62 % tyytyväisiä viestintään, mutta verkkosivuja kritisoidaan</a:t>
            </a:r>
          </a:p>
          <a:p>
            <a:r>
              <a:t>• 25 % kaipaa digitukea – etenkin henkilökohtaista opastusta ja digikahviloita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Arjen haasteet ja kehitystoiveet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Toimeentulohuoli keskiarvo 2,5 / 5, mielekäs tekeminen 3,5 / 5</a:t>
            </a:r>
          </a:p>
          <a:p>
            <a:r>
              <a:t>• Terveyspalveluiden heikkeneminen huolestuttaa</a:t>
            </a:r>
          </a:p>
          <a:p>
            <a:r>
              <a:t>• Kulttuuri jää liikunnan varjoon</a:t>
            </a:r>
          </a:p>
          <a:p>
            <a:r>
              <a:t>• Toiveita: koirapuisto, parempi joukkoliikenne ja pyörätiet, elävämpi keskusta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Yhteenveto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Koski koetaan turvalliseksi, yhteisölliseksi ja viihtyisäksi</a:t>
            </a:r>
          </a:p>
          <a:p>
            <a:r>
              <a:t>• Palveluiden saavutettavuus ja monipuolisuus kaipaavat kehittämistä</a:t>
            </a:r>
          </a:p>
          <a:p>
            <a:r>
              <a:t>• Kuntalaiset arvostavat liikuntaa ja luontoa, mutta haluavat lisää kulttuuria ja osallisuutta</a:t>
            </a:r>
          </a:p>
          <a:p>
            <a:r>
              <a:t>• Yleinen sävy myönteinen – Koski nähdään hyvänä paikkana asua ja elää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Retro">
  <a:themeElements>
    <a:clrScheme name="Retro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3</TotalTime>
  <Words>286</Words>
  <Application>Microsoft Office PowerPoint</Application>
  <PresentationFormat>Näytössä katseltava diaesitys (4:3)</PresentationFormat>
  <Paragraphs>36</Paragraphs>
  <Slides>8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8</vt:i4>
      </vt:variant>
    </vt:vector>
  </HeadingPairs>
  <TitlesOfParts>
    <vt:vector size="11" baseType="lpstr">
      <vt:lpstr>Calibri</vt:lpstr>
      <vt:lpstr>Calibri Light</vt:lpstr>
      <vt:lpstr>Retro</vt:lpstr>
      <vt:lpstr>Palvelukysely 2025 – Tiivistelmä</vt:lpstr>
      <vt:lpstr>Yleiskuva</vt:lpstr>
      <vt:lpstr>Liikunta ja virkistys</vt:lpstr>
      <vt:lpstr>Kulttuuri ja vapaa-aika</vt:lpstr>
      <vt:lpstr>Ikäryhmät ja osallisuus</vt:lpstr>
      <vt:lpstr>Viestintä ja digituki</vt:lpstr>
      <vt:lpstr>Arjen haasteet ja kehitystoiveet</vt:lpstr>
      <vt:lpstr>Yhteenveto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Katri Honkala</cp:lastModifiedBy>
  <cp:revision>2</cp:revision>
  <dcterms:created xsi:type="dcterms:W3CDTF">2013-01-27T09:14:16Z</dcterms:created>
  <dcterms:modified xsi:type="dcterms:W3CDTF">2025-10-21T11:21:02Z</dcterms:modified>
  <cp:category/>
</cp:coreProperties>
</file>